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7/27/2020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3600" dirty="0" smtClean="0">
                <a:solidFill>
                  <a:schemeClr val="bg1"/>
                </a:solidFill>
              </a:rPr>
              <a:t>EXTINDEREA DOMENIULUI DE MĂSURĂ LA AMPERMETRE</a:t>
            </a:r>
            <a:endParaRPr lang="en-US" sz="3600" dirty="0">
              <a:solidFill>
                <a:schemeClr val="bg1"/>
              </a:solidFill>
            </a:endParaRPr>
          </a:p>
        </p:txBody>
      </p:sp>
      <p:sp>
        <p:nvSpPr>
          <p:cNvPr id="3" name="Content Placeholder 2"/>
          <p:cNvSpPr>
            <a:spLocks noGrp="1"/>
          </p:cNvSpPr>
          <p:nvPr>
            <p:ph idx="1"/>
          </p:nvPr>
        </p:nvSpPr>
        <p:spPr/>
        <p:txBody>
          <a:bodyPr/>
          <a:lstStyle/>
          <a:p>
            <a:pPr marL="137160" indent="0">
              <a:spcBef>
                <a:spcPts val="0"/>
              </a:spcBef>
              <a:buNone/>
            </a:pPr>
            <a:endParaRPr lang="en-US" sz="3200" dirty="0" smtClean="0">
              <a:solidFill>
                <a:srgbClr val="FF0000"/>
              </a:solidFill>
            </a:endParaRPr>
          </a:p>
          <a:p>
            <a:pPr marL="137160" indent="0">
              <a:spcBef>
                <a:spcPts val="0"/>
              </a:spcBef>
              <a:buNone/>
            </a:pPr>
            <a:r>
              <a:rPr lang="ro-RO" sz="3200" dirty="0" smtClean="0">
                <a:solidFill>
                  <a:srgbClr val="FF0000"/>
                </a:solidFill>
              </a:rPr>
              <a:t>Extinderea </a:t>
            </a:r>
            <a:r>
              <a:rPr lang="ro-RO" sz="3200" dirty="0">
                <a:solidFill>
                  <a:srgbClr val="FF0000"/>
                </a:solidFill>
              </a:rPr>
              <a:t>domeniului la ampermetre se realizează:</a:t>
            </a:r>
            <a:endParaRPr lang="en-US" sz="3200" dirty="0">
              <a:solidFill>
                <a:srgbClr val="FF0000"/>
              </a:solidFill>
            </a:endParaRPr>
          </a:p>
          <a:p>
            <a:pPr marL="137160" indent="0">
              <a:spcBef>
                <a:spcPts val="0"/>
              </a:spcBef>
              <a:buNone/>
            </a:pPr>
            <a:r>
              <a:rPr lang="ro-RO" sz="3200" dirty="0">
                <a:solidFill>
                  <a:srgbClr val="FF0000"/>
                </a:solidFill>
              </a:rPr>
              <a:t>1. în curent continuu → cu rezistența de șunt</a:t>
            </a:r>
            <a:endParaRPr lang="en-US" sz="3200" dirty="0">
              <a:solidFill>
                <a:srgbClr val="FF0000"/>
              </a:solidFill>
            </a:endParaRPr>
          </a:p>
          <a:p>
            <a:pPr marL="137160" indent="0">
              <a:spcBef>
                <a:spcPts val="0"/>
              </a:spcBef>
              <a:buNone/>
            </a:pPr>
            <a:r>
              <a:rPr lang="ro-RO" sz="3200" dirty="0">
                <a:solidFill>
                  <a:srgbClr val="FF0000"/>
                </a:solidFill>
              </a:rPr>
              <a:t>2. în curent alternativ → cu transformatorul de curent</a:t>
            </a:r>
            <a:endParaRPr lang="en-US" sz="3200" dirty="0">
              <a:solidFill>
                <a:srgbClr val="FF0000"/>
              </a:solidFill>
            </a:endParaRPr>
          </a:p>
          <a:p>
            <a:pPr marL="137160" indent="0">
              <a:buNone/>
            </a:pPr>
            <a:endParaRPr lang="en-US" dirty="0"/>
          </a:p>
        </p:txBody>
      </p:sp>
    </p:spTree>
    <p:extLst>
      <p:ext uri="{BB962C8B-B14F-4D97-AF65-F5344CB8AC3E}">
        <p14:creationId xmlns:p14="http://schemas.microsoft.com/office/powerpoint/2010/main" val="4199916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ro-RO" sz="3600" dirty="0" smtClean="0">
                <a:solidFill>
                  <a:schemeClr val="bg1"/>
                </a:solidFill>
              </a:rPr>
              <a:t>REZISTENȚA DE ȘUNT</a:t>
            </a:r>
            <a:endParaRPr lang="en-US" sz="3600" dirty="0">
              <a:solidFill>
                <a:schemeClr val="bg1"/>
              </a:solidFill>
            </a:endParaRPr>
          </a:p>
        </p:txBody>
      </p:sp>
      <p:sp>
        <p:nvSpPr>
          <p:cNvPr id="3" name="Content Placeholder 2"/>
          <p:cNvSpPr>
            <a:spLocks noGrp="1"/>
          </p:cNvSpPr>
          <p:nvPr>
            <p:ph idx="1"/>
          </p:nvPr>
        </p:nvSpPr>
        <p:spPr>
          <a:xfrm>
            <a:off x="457200" y="838200"/>
            <a:ext cx="8229600" cy="5867400"/>
          </a:xfrm>
        </p:spPr>
        <p:txBody>
          <a:bodyPr>
            <a:normAutofit/>
          </a:bodyPr>
          <a:lstStyle/>
          <a:p>
            <a:pPr marL="0" indent="0">
              <a:lnSpc>
                <a:spcPct val="110000"/>
              </a:lnSpc>
              <a:spcBef>
                <a:spcPts val="0"/>
              </a:spcBef>
              <a:buNone/>
            </a:pPr>
            <a:r>
              <a:rPr lang="ro-RO" sz="3200" dirty="0" smtClean="0">
                <a:solidFill>
                  <a:srgbClr val="FF0000"/>
                </a:solidFill>
              </a:rPr>
              <a:t>Definiție: Este o rezistență de valoare mică, ce se montează în paralel cu aparatul și prin care trece o parte din curentul de măsurat.</a:t>
            </a:r>
          </a:p>
          <a:p>
            <a:pPr marL="0" indent="0">
              <a:lnSpc>
                <a:spcPct val="110000"/>
              </a:lnSpc>
              <a:spcBef>
                <a:spcPts val="0"/>
              </a:spcBef>
              <a:buNone/>
            </a:pPr>
            <a:r>
              <a:rPr lang="ro-RO" sz="2400" dirty="0" smtClean="0">
                <a:solidFill>
                  <a:srgbClr val="FF0000"/>
                </a:solidFill>
              </a:rPr>
              <a:t>r</a:t>
            </a:r>
            <a:r>
              <a:rPr lang="ro-RO" sz="2400" baseline="-25000" dirty="0" smtClean="0">
                <a:solidFill>
                  <a:srgbClr val="FF0000"/>
                </a:solidFill>
              </a:rPr>
              <a:t>s </a:t>
            </a:r>
            <a:r>
              <a:rPr lang="ro-RO" sz="2400" dirty="0" smtClean="0">
                <a:solidFill>
                  <a:srgbClr val="FF0000"/>
                </a:solidFill>
              </a:rPr>
              <a:t>= rezistența de șunt</a:t>
            </a:r>
            <a:endParaRPr lang="en-US" sz="2400" dirty="0" smtClean="0">
              <a:solidFill>
                <a:srgbClr val="FF0000"/>
              </a:solidFill>
            </a:endParaRPr>
          </a:p>
          <a:p>
            <a:pPr marL="0" indent="0">
              <a:lnSpc>
                <a:spcPct val="110000"/>
              </a:lnSpc>
              <a:spcBef>
                <a:spcPts val="0"/>
              </a:spcBef>
              <a:buNone/>
            </a:pPr>
            <a:r>
              <a:rPr lang="ro-RO" sz="2400" dirty="0" smtClean="0">
                <a:solidFill>
                  <a:srgbClr val="FF0000"/>
                </a:solidFill>
              </a:rPr>
              <a:t>r</a:t>
            </a:r>
            <a:r>
              <a:rPr lang="ro-RO" sz="2400" baseline="-25000" dirty="0" smtClean="0">
                <a:solidFill>
                  <a:srgbClr val="FF0000"/>
                </a:solidFill>
              </a:rPr>
              <a:t>a</a:t>
            </a:r>
            <a:r>
              <a:rPr lang="ro-RO" sz="2400" dirty="0" smtClean="0">
                <a:solidFill>
                  <a:srgbClr val="FF0000"/>
                </a:solidFill>
              </a:rPr>
              <a:t> = rezistența ampermetrului</a:t>
            </a:r>
            <a:endParaRPr lang="en-US" sz="2400" dirty="0" smtClean="0">
              <a:solidFill>
                <a:srgbClr val="FF0000"/>
              </a:solidFill>
            </a:endParaRPr>
          </a:p>
          <a:p>
            <a:pPr marL="0" indent="0">
              <a:lnSpc>
                <a:spcPct val="110000"/>
              </a:lnSpc>
              <a:spcBef>
                <a:spcPts val="0"/>
              </a:spcBef>
              <a:buNone/>
            </a:pPr>
            <a:r>
              <a:rPr lang="ro-RO" sz="2400" dirty="0" smtClean="0">
                <a:solidFill>
                  <a:srgbClr val="FF0000"/>
                </a:solidFill>
              </a:rPr>
              <a:t>R = rezistența circuitului</a:t>
            </a:r>
            <a:endParaRPr lang="en-US" sz="2400" dirty="0" smtClean="0">
              <a:solidFill>
                <a:srgbClr val="FF0000"/>
              </a:solidFill>
            </a:endParaRPr>
          </a:p>
          <a:p>
            <a:pPr marL="0" indent="0">
              <a:lnSpc>
                <a:spcPct val="110000"/>
              </a:lnSpc>
              <a:spcBef>
                <a:spcPts val="0"/>
              </a:spcBef>
              <a:buNone/>
            </a:pPr>
            <a:r>
              <a:rPr lang="ro-RO" sz="2400" dirty="0" smtClean="0">
                <a:solidFill>
                  <a:srgbClr val="FF0000"/>
                </a:solidFill>
              </a:rPr>
              <a:t>I = curentul de măsurat</a:t>
            </a:r>
            <a:endParaRPr lang="en-US" sz="2400" dirty="0" smtClean="0">
              <a:solidFill>
                <a:srgbClr val="FF0000"/>
              </a:solidFill>
            </a:endParaRPr>
          </a:p>
          <a:p>
            <a:pPr marL="0" indent="0">
              <a:lnSpc>
                <a:spcPct val="110000"/>
              </a:lnSpc>
              <a:spcBef>
                <a:spcPts val="0"/>
              </a:spcBef>
              <a:buNone/>
            </a:pPr>
            <a:r>
              <a:rPr lang="ro-RO" sz="2400" dirty="0" smtClean="0">
                <a:solidFill>
                  <a:srgbClr val="FF0000"/>
                </a:solidFill>
              </a:rPr>
              <a:t>I</a:t>
            </a:r>
            <a:r>
              <a:rPr lang="ro-RO" sz="2400" baseline="-25000" dirty="0" smtClean="0">
                <a:solidFill>
                  <a:srgbClr val="FF0000"/>
                </a:solidFill>
              </a:rPr>
              <a:t>a</a:t>
            </a:r>
            <a:r>
              <a:rPr lang="ro-RO" sz="2400" dirty="0" smtClean="0">
                <a:solidFill>
                  <a:srgbClr val="FF0000"/>
                </a:solidFill>
              </a:rPr>
              <a:t> = curentul nominal al </a:t>
            </a:r>
          </a:p>
          <a:p>
            <a:pPr marL="0" indent="0">
              <a:lnSpc>
                <a:spcPct val="110000"/>
              </a:lnSpc>
              <a:spcBef>
                <a:spcPts val="0"/>
              </a:spcBef>
              <a:buNone/>
            </a:pPr>
            <a:r>
              <a:rPr lang="ro-RO" sz="2400" dirty="0" smtClean="0">
                <a:solidFill>
                  <a:srgbClr val="FF0000"/>
                </a:solidFill>
              </a:rPr>
              <a:t>ampermetrului </a:t>
            </a:r>
          </a:p>
          <a:p>
            <a:pPr marL="0" indent="0">
              <a:lnSpc>
                <a:spcPct val="110000"/>
              </a:lnSpc>
              <a:spcBef>
                <a:spcPts val="0"/>
              </a:spcBef>
              <a:buNone/>
            </a:pPr>
            <a:r>
              <a:rPr lang="ro-RO" sz="2400" dirty="0" smtClean="0">
                <a:solidFill>
                  <a:srgbClr val="FF0000"/>
                </a:solidFill>
              </a:rPr>
              <a:t>(domeniul de măsură)</a:t>
            </a:r>
            <a:endParaRPr lang="en-US" sz="2400" dirty="0" smtClean="0">
              <a:solidFill>
                <a:srgbClr val="FF0000"/>
              </a:solidFill>
            </a:endParaRPr>
          </a:p>
          <a:p>
            <a:pPr marL="0" indent="0">
              <a:lnSpc>
                <a:spcPct val="110000"/>
              </a:lnSpc>
              <a:spcBef>
                <a:spcPts val="0"/>
              </a:spcBef>
              <a:buNone/>
            </a:pPr>
            <a:r>
              <a:rPr lang="ro-RO" sz="2400" dirty="0" smtClean="0">
                <a:solidFill>
                  <a:srgbClr val="FF0000"/>
                </a:solidFill>
              </a:rPr>
              <a:t>I</a:t>
            </a:r>
            <a:r>
              <a:rPr lang="ro-RO" sz="2400" baseline="-25000" dirty="0" smtClean="0">
                <a:solidFill>
                  <a:srgbClr val="FF0000"/>
                </a:solidFill>
              </a:rPr>
              <a:t>s</a:t>
            </a:r>
            <a:r>
              <a:rPr lang="ro-RO" sz="2400" dirty="0" smtClean="0">
                <a:solidFill>
                  <a:srgbClr val="FF0000"/>
                </a:solidFill>
              </a:rPr>
              <a:t> = curentul prin rezistența </a:t>
            </a:r>
          </a:p>
          <a:p>
            <a:pPr marL="0" indent="0">
              <a:lnSpc>
                <a:spcPct val="110000"/>
              </a:lnSpc>
              <a:spcBef>
                <a:spcPts val="0"/>
              </a:spcBef>
              <a:buNone/>
            </a:pPr>
            <a:r>
              <a:rPr lang="ro-RO" sz="2400" dirty="0" smtClean="0">
                <a:solidFill>
                  <a:srgbClr val="FF0000"/>
                </a:solidFill>
              </a:rPr>
              <a:t>de șunt</a:t>
            </a:r>
            <a:endParaRPr lang="en-US" sz="2400" dirty="0" smtClean="0">
              <a:solidFill>
                <a:srgbClr val="FF0000"/>
              </a:solidFill>
            </a:endParaRPr>
          </a:p>
          <a:p>
            <a:pPr marL="137160" indent="0">
              <a:buNone/>
            </a:pPr>
            <a:endParaRPr lang="en-US" sz="3200" dirty="0">
              <a:solidFill>
                <a:srgbClr val="FF0000"/>
              </a:solidFill>
            </a:endParaRPr>
          </a:p>
          <a:p>
            <a:pPr marL="137160" indent="0">
              <a:buNone/>
            </a:pPr>
            <a:endParaRPr lang="en-US" dirty="0"/>
          </a:p>
        </p:txBody>
      </p:sp>
      <p:pic>
        <p:nvPicPr>
          <p:cNvPr id="1026" name="Picture 2" descr="C:\Users\Alice\Pictures\b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895600"/>
            <a:ext cx="4281054" cy="3609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654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600" dirty="0" smtClean="0">
                <a:solidFill>
                  <a:schemeClr val="bg1"/>
                </a:solidFill>
              </a:rPr>
              <a:t>CALCULUL REZISTENȚEI DE ȘUNT</a:t>
            </a:r>
            <a:endParaRPr lang="en-US" sz="3600" dirty="0">
              <a:solidFill>
                <a:schemeClr val="bg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4953000"/>
              </a:xfrm>
            </p:spPr>
            <p:txBody>
              <a:bodyPr>
                <a:normAutofit lnSpcReduction="10000"/>
              </a:bodyPr>
              <a:lstStyle/>
              <a:p>
                <a:pPr marL="137160" indent="0" algn="ctr">
                  <a:buNone/>
                </a:pPr>
                <a:r>
                  <a:rPr lang="ro-RO" sz="3200" dirty="0" smtClean="0">
                    <a:solidFill>
                      <a:srgbClr val="FF0000"/>
                    </a:solidFill>
                  </a:rPr>
                  <a:t>r</a:t>
                </a:r>
                <a:r>
                  <a:rPr lang="ro-RO" sz="3200" baseline="-25000" dirty="0">
                    <a:solidFill>
                      <a:srgbClr val="FF0000"/>
                    </a:solidFill>
                  </a:rPr>
                  <a:t>s</a:t>
                </a:r>
                <a:r>
                  <a:rPr lang="ro-RO" sz="3200" dirty="0">
                    <a:solidFill>
                      <a:srgbClr val="FF0000"/>
                    </a:solidFill>
                  </a:rPr>
                  <a:t> = </a:t>
                </a:r>
                <a14:m>
                  <m:oMath xmlns:m="http://schemas.openxmlformats.org/officeDocument/2006/math">
                    <m:f>
                      <m:fPr>
                        <m:ctrlPr>
                          <a:rPr lang="en-US" sz="3200" i="1">
                            <a:solidFill>
                              <a:srgbClr val="FF0000"/>
                            </a:solidFill>
                            <a:latin typeface="Cambria Math"/>
                          </a:rPr>
                        </m:ctrlPr>
                      </m:fPr>
                      <m:num>
                        <m:sSub>
                          <m:sSubPr>
                            <m:ctrlPr>
                              <a:rPr lang="en-US" sz="3200" i="1">
                                <a:solidFill>
                                  <a:srgbClr val="FF0000"/>
                                </a:solidFill>
                                <a:latin typeface="Cambria Math"/>
                              </a:rPr>
                            </m:ctrlPr>
                          </m:sSubPr>
                          <m:e>
                            <m:r>
                              <a:rPr lang="ro-RO" sz="3200" i="1">
                                <a:solidFill>
                                  <a:srgbClr val="FF0000"/>
                                </a:solidFill>
                                <a:latin typeface="Cambria Math"/>
                              </a:rPr>
                              <m:t>𝑟</m:t>
                            </m:r>
                          </m:e>
                          <m:sub>
                            <m:r>
                              <a:rPr lang="ro-RO" sz="3200" i="1">
                                <a:solidFill>
                                  <a:srgbClr val="FF0000"/>
                                </a:solidFill>
                                <a:latin typeface="Cambria Math"/>
                              </a:rPr>
                              <m:t>𝑎</m:t>
                            </m:r>
                          </m:sub>
                        </m:sSub>
                      </m:num>
                      <m:den>
                        <m:r>
                          <a:rPr lang="ro-RO" sz="3200" i="1">
                            <a:solidFill>
                              <a:srgbClr val="FF0000"/>
                            </a:solidFill>
                            <a:latin typeface="Cambria Math"/>
                          </a:rPr>
                          <m:t>𝑛</m:t>
                        </m:r>
                        <m:r>
                          <a:rPr lang="ro-RO" sz="3200" i="1">
                            <a:solidFill>
                              <a:srgbClr val="FF0000"/>
                            </a:solidFill>
                            <a:latin typeface="Cambria Math"/>
                          </a:rPr>
                          <m:t>−1</m:t>
                        </m:r>
                      </m:den>
                    </m:f>
                  </m:oMath>
                </a14:m>
                <a:r>
                  <a:rPr lang="ro-RO" sz="3200" dirty="0">
                    <a:solidFill>
                      <a:srgbClr val="FF0000"/>
                    </a:solidFill>
                  </a:rPr>
                  <a:t> </a:t>
                </a:r>
                <a:r>
                  <a:rPr lang="ro-RO" sz="3200" dirty="0" smtClean="0">
                    <a:solidFill>
                      <a:srgbClr val="FF0000"/>
                    </a:solidFill>
                    <a:latin typeface="Times New Roman"/>
                    <a:cs typeface="Times New Roman"/>
                  </a:rPr>
                  <a:t>[</a:t>
                </a:r>
                <a:r>
                  <a:rPr lang="el-GR" sz="3200" dirty="0" smtClean="0">
                    <a:solidFill>
                      <a:srgbClr val="FF0000"/>
                    </a:solidFill>
                    <a:latin typeface="Times New Roman"/>
                    <a:cs typeface="Times New Roman"/>
                  </a:rPr>
                  <a:t>Ω</a:t>
                </a:r>
                <a:r>
                  <a:rPr lang="ro-RO" sz="3200" dirty="0" smtClean="0">
                    <a:solidFill>
                      <a:srgbClr val="FF0000"/>
                    </a:solidFill>
                    <a:latin typeface="Times New Roman"/>
                    <a:cs typeface="Times New Roman"/>
                  </a:rPr>
                  <a:t>]</a:t>
                </a:r>
                <a:endParaRPr lang="ro-RO" sz="3200" dirty="0" smtClean="0">
                  <a:solidFill>
                    <a:srgbClr val="FF0000"/>
                  </a:solidFill>
                </a:endParaRPr>
              </a:p>
              <a:p>
                <a:pPr marL="137160" indent="0">
                  <a:buNone/>
                </a:pPr>
                <a:endParaRPr lang="en-US" sz="3200" dirty="0">
                  <a:solidFill>
                    <a:srgbClr val="FF0000"/>
                  </a:solidFill>
                </a:endParaRPr>
              </a:p>
              <a:p>
                <a:pPr marL="137160" indent="0">
                  <a:buNone/>
                </a:pPr>
                <a:r>
                  <a:rPr lang="ro-RO" sz="3200" dirty="0">
                    <a:solidFill>
                      <a:srgbClr val="FF0000"/>
                    </a:solidFill>
                  </a:rPr>
                  <a:t>n = factorul de șuntare</a:t>
                </a:r>
                <a:endParaRPr lang="en-US" sz="3200" dirty="0">
                  <a:solidFill>
                    <a:srgbClr val="FF0000"/>
                  </a:solidFill>
                </a:endParaRPr>
              </a:p>
              <a:p>
                <a:pPr marL="137160" indent="0">
                  <a:buNone/>
                </a:pPr>
                <a:r>
                  <a:rPr lang="ro-RO" sz="3200" dirty="0">
                    <a:solidFill>
                      <a:srgbClr val="FF0000"/>
                    </a:solidFill>
                  </a:rPr>
                  <a:t>Factorul de șuntare ne arată de câte ori este mai mare curentul de măsurat față de curentul nominal al aparatului. Factorul de șuntare este un număr, nu are unitate de măsură.</a:t>
                </a:r>
                <a:endParaRPr lang="en-US" sz="3200" dirty="0">
                  <a:solidFill>
                    <a:srgbClr val="FF0000"/>
                  </a:solidFill>
                </a:endParaRPr>
              </a:p>
              <a:p>
                <a:pPr marL="137160" indent="0" algn="ctr">
                  <a:buNone/>
                </a:pPr>
                <a:r>
                  <a:rPr lang="ro-RO" sz="3200" dirty="0">
                    <a:solidFill>
                      <a:srgbClr val="FF0000"/>
                    </a:solidFill>
                  </a:rPr>
                  <a:t>n = </a:t>
                </a:r>
                <a14:m>
                  <m:oMath xmlns:m="http://schemas.openxmlformats.org/officeDocument/2006/math">
                    <m:f>
                      <m:fPr>
                        <m:ctrlPr>
                          <a:rPr lang="en-US" sz="3200" i="1">
                            <a:solidFill>
                              <a:srgbClr val="FF0000"/>
                            </a:solidFill>
                            <a:latin typeface="Cambria Math"/>
                          </a:rPr>
                        </m:ctrlPr>
                      </m:fPr>
                      <m:num>
                        <m:r>
                          <a:rPr lang="ro-RO" sz="3200" i="1">
                            <a:solidFill>
                              <a:srgbClr val="FF0000"/>
                            </a:solidFill>
                            <a:latin typeface="Cambria Math"/>
                          </a:rPr>
                          <m:t>𝐼</m:t>
                        </m:r>
                      </m:num>
                      <m:den>
                        <m:sSub>
                          <m:sSubPr>
                            <m:ctrlPr>
                              <a:rPr lang="en-US" sz="3200" i="1">
                                <a:solidFill>
                                  <a:srgbClr val="FF0000"/>
                                </a:solidFill>
                                <a:latin typeface="Cambria Math"/>
                              </a:rPr>
                            </m:ctrlPr>
                          </m:sSubPr>
                          <m:e>
                            <m:r>
                              <a:rPr lang="ro-RO" sz="3200" i="1">
                                <a:solidFill>
                                  <a:srgbClr val="FF0000"/>
                                </a:solidFill>
                                <a:latin typeface="Cambria Math"/>
                              </a:rPr>
                              <m:t>𝐼</m:t>
                            </m:r>
                          </m:e>
                          <m:sub>
                            <m:r>
                              <a:rPr lang="ro-RO" sz="3200" i="1">
                                <a:solidFill>
                                  <a:srgbClr val="FF0000"/>
                                </a:solidFill>
                                <a:latin typeface="Cambria Math"/>
                              </a:rPr>
                              <m:t>𝑎</m:t>
                            </m:r>
                          </m:sub>
                        </m:sSub>
                      </m:den>
                    </m:f>
                  </m:oMath>
                </a14:m>
                <a:endParaRPr lang="en-US" sz="3200" dirty="0"/>
              </a:p>
              <a:p>
                <a:pPr marL="13716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953000"/>
              </a:xfrm>
              <a:blipFill rotWithShape="1">
                <a:blip r:embed="rId2"/>
                <a:stretch>
                  <a:fillRect l="-148" t="-1724" r="-1407"/>
                </a:stretch>
              </a:blipFill>
            </p:spPr>
            <p:txBody>
              <a:bodyPr/>
              <a:lstStyle/>
              <a:p>
                <a:r>
                  <a:rPr lang="en-US">
                    <a:noFill/>
                  </a:rPr>
                  <a:t> </a:t>
                </a:r>
              </a:p>
            </p:txBody>
          </p:sp>
        </mc:Fallback>
      </mc:AlternateContent>
    </p:spTree>
    <p:extLst>
      <p:ext uri="{BB962C8B-B14F-4D97-AF65-F5344CB8AC3E}">
        <p14:creationId xmlns:p14="http://schemas.microsoft.com/office/powerpoint/2010/main" val="1772893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ro-RO" sz="3600" dirty="0" smtClean="0">
                <a:solidFill>
                  <a:schemeClr val="bg1"/>
                </a:solidFill>
              </a:rPr>
              <a:t>APLICAȚIE</a:t>
            </a:r>
            <a:endParaRPr lang="en-US" sz="3600" dirty="0">
              <a:solidFill>
                <a:schemeClr val="bg1"/>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838200"/>
                <a:ext cx="8229600" cy="5791200"/>
              </a:xfrm>
            </p:spPr>
            <p:txBody>
              <a:bodyPr>
                <a:normAutofit fontScale="92500" lnSpcReduction="20000"/>
              </a:bodyPr>
              <a:lstStyle/>
              <a:p>
                <a:pPr marL="137160" indent="0">
                  <a:buNone/>
                </a:pPr>
                <a:r>
                  <a:rPr lang="ro-RO" sz="3200" dirty="0" smtClean="0">
                    <a:solidFill>
                      <a:srgbClr val="FF0000"/>
                    </a:solidFill>
                  </a:rPr>
                  <a:t>Să se calculeze rezistența de șunt necesară pentru ca un ampermetru cu rezistența proprie </a:t>
                </a:r>
                <a:r>
                  <a:rPr lang="ro-RO" sz="3200" dirty="0" smtClean="0">
                    <a:solidFill>
                      <a:srgbClr val="FF0000"/>
                    </a:solidFill>
                  </a:rPr>
                  <a:t>r</a:t>
                </a:r>
                <a:r>
                  <a:rPr lang="ro-RO" sz="3200" baseline="-25000" dirty="0" smtClean="0">
                    <a:solidFill>
                      <a:srgbClr val="FF0000"/>
                    </a:solidFill>
                  </a:rPr>
                  <a:t>a</a:t>
                </a:r>
                <a:r>
                  <a:rPr lang="ro-RO" sz="3200" dirty="0" smtClean="0">
                    <a:solidFill>
                      <a:srgbClr val="FF0000"/>
                    </a:solidFill>
                  </a:rPr>
                  <a:t> </a:t>
                </a:r>
                <a:r>
                  <a:rPr lang="ro-RO" sz="3200" dirty="0">
                    <a:solidFill>
                      <a:srgbClr val="FF0000"/>
                    </a:solidFill>
                  </a:rPr>
                  <a:t>= 72 Ω și curentul nominal </a:t>
                </a:r>
                <a:endParaRPr lang="en-US" sz="3200" smtClean="0">
                  <a:solidFill>
                    <a:srgbClr val="FF0000"/>
                  </a:solidFill>
                </a:endParaRPr>
              </a:p>
              <a:p>
                <a:pPr marL="137160" indent="0">
                  <a:buNone/>
                </a:pPr>
                <a:r>
                  <a:rPr lang="ro-RO" sz="3200" smtClean="0">
                    <a:solidFill>
                      <a:srgbClr val="FF0000"/>
                    </a:solidFill>
                  </a:rPr>
                  <a:t>I</a:t>
                </a:r>
                <a:r>
                  <a:rPr lang="ro-RO" sz="3200" baseline="-25000" smtClean="0">
                    <a:solidFill>
                      <a:srgbClr val="FF0000"/>
                    </a:solidFill>
                  </a:rPr>
                  <a:t>a</a:t>
                </a:r>
                <a:r>
                  <a:rPr lang="ro-RO" sz="3200" smtClean="0">
                    <a:solidFill>
                      <a:srgbClr val="FF0000"/>
                    </a:solidFill>
                  </a:rPr>
                  <a:t> </a:t>
                </a:r>
                <a:r>
                  <a:rPr lang="ro-RO" sz="3200" dirty="0">
                    <a:solidFill>
                      <a:srgbClr val="FF0000"/>
                    </a:solidFill>
                  </a:rPr>
                  <a:t>= 100mA, să măsoare un curent I = 1A</a:t>
                </a:r>
                <a:r>
                  <a:rPr lang="ro-RO" sz="3200" dirty="0" smtClean="0">
                    <a:solidFill>
                      <a:srgbClr val="FF0000"/>
                    </a:solidFill>
                  </a:rPr>
                  <a:t>.</a:t>
                </a:r>
                <a:endParaRPr lang="en-US" sz="3200" dirty="0">
                  <a:solidFill>
                    <a:srgbClr val="FF0000"/>
                  </a:solidFill>
                </a:endParaRPr>
              </a:p>
              <a:p>
                <a:pPr marL="137160" indent="0">
                  <a:buNone/>
                </a:pPr>
                <a:r>
                  <a:rPr lang="en-US" sz="3200" dirty="0" smtClean="0">
                    <a:solidFill>
                      <a:srgbClr val="FF0000"/>
                    </a:solidFill>
                  </a:rPr>
                  <a:t>	</a:t>
                </a:r>
                <a:r>
                  <a:rPr lang="ro-RO" sz="3200" dirty="0" smtClean="0">
                    <a:solidFill>
                      <a:srgbClr val="FF0000"/>
                    </a:solidFill>
                  </a:rPr>
                  <a:t>Rezolvare</a:t>
                </a:r>
                <a:r>
                  <a:rPr lang="ro-RO" sz="3200" dirty="0">
                    <a:solidFill>
                      <a:srgbClr val="FF0000"/>
                    </a:solidFill>
                  </a:rPr>
                  <a:t>:</a:t>
                </a:r>
                <a:endParaRPr lang="en-US" sz="3200" dirty="0">
                  <a:solidFill>
                    <a:srgbClr val="FF0000"/>
                  </a:solidFill>
                </a:endParaRPr>
              </a:p>
              <a:p>
                <a:pPr marL="137160" indent="0">
                  <a:buNone/>
                </a:pPr>
                <a:r>
                  <a:rPr lang="ro-RO" sz="3200" dirty="0">
                    <a:solidFill>
                      <a:srgbClr val="FF0000"/>
                    </a:solidFill>
                  </a:rPr>
                  <a:t>Se transformă curentul de măsurat din A în mA: </a:t>
                </a:r>
                <a:endParaRPr lang="ro-RO" sz="3200" dirty="0" smtClean="0">
                  <a:solidFill>
                    <a:srgbClr val="FF0000"/>
                  </a:solidFill>
                </a:endParaRPr>
              </a:p>
              <a:p>
                <a:pPr marL="137160" indent="0">
                  <a:buNone/>
                </a:pPr>
                <a:r>
                  <a:rPr lang="ro-RO" sz="3200" dirty="0" smtClean="0">
                    <a:solidFill>
                      <a:srgbClr val="FF0000"/>
                    </a:solidFill>
                  </a:rPr>
                  <a:t>I </a:t>
                </a:r>
                <a:r>
                  <a:rPr lang="ro-RO" sz="3200" dirty="0">
                    <a:solidFill>
                      <a:srgbClr val="FF0000"/>
                    </a:solidFill>
                  </a:rPr>
                  <a:t>= 1A = 1000mA</a:t>
                </a:r>
                <a:endParaRPr lang="en-US" sz="3200" dirty="0">
                  <a:solidFill>
                    <a:srgbClr val="FF0000"/>
                  </a:solidFill>
                </a:endParaRPr>
              </a:p>
              <a:p>
                <a:pPr marL="137160" indent="0">
                  <a:buNone/>
                </a:pPr>
                <a:r>
                  <a:rPr lang="ro-RO" sz="3200" dirty="0">
                    <a:solidFill>
                      <a:srgbClr val="FF0000"/>
                    </a:solidFill>
                  </a:rPr>
                  <a:t>Se calculează factorul de șuntare:</a:t>
                </a:r>
                <a:endParaRPr lang="en-US" sz="3200" dirty="0">
                  <a:solidFill>
                    <a:srgbClr val="FF0000"/>
                  </a:solidFill>
                </a:endParaRPr>
              </a:p>
              <a:p>
                <a:pPr marL="137160" indent="0">
                  <a:buNone/>
                </a:pPr>
                <a:r>
                  <a:rPr lang="ro-RO" sz="3200" dirty="0">
                    <a:solidFill>
                      <a:srgbClr val="FF0000"/>
                    </a:solidFill>
                  </a:rPr>
                  <a:t>n = </a:t>
                </a:r>
                <a14:m>
                  <m:oMath xmlns:m="http://schemas.openxmlformats.org/officeDocument/2006/math">
                    <m:f>
                      <m:fPr>
                        <m:ctrlPr>
                          <a:rPr lang="en-US" sz="3200" i="1">
                            <a:solidFill>
                              <a:srgbClr val="FF0000"/>
                            </a:solidFill>
                            <a:latin typeface="Cambria Math"/>
                          </a:rPr>
                        </m:ctrlPr>
                      </m:fPr>
                      <m:num>
                        <m:r>
                          <a:rPr lang="ro-RO" sz="3200" i="1">
                            <a:solidFill>
                              <a:srgbClr val="FF0000"/>
                            </a:solidFill>
                            <a:latin typeface="Cambria Math"/>
                          </a:rPr>
                          <m:t>𝐼</m:t>
                        </m:r>
                      </m:num>
                      <m:den>
                        <m:sSub>
                          <m:sSubPr>
                            <m:ctrlPr>
                              <a:rPr lang="en-US" sz="3200" i="1">
                                <a:solidFill>
                                  <a:srgbClr val="FF0000"/>
                                </a:solidFill>
                                <a:latin typeface="Cambria Math"/>
                              </a:rPr>
                            </m:ctrlPr>
                          </m:sSubPr>
                          <m:e>
                            <m:r>
                              <a:rPr lang="ro-RO" sz="3200" i="1">
                                <a:solidFill>
                                  <a:srgbClr val="FF0000"/>
                                </a:solidFill>
                                <a:latin typeface="Cambria Math"/>
                              </a:rPr>
                              <m:t>𝐼</m:t>
                            </m:r>
                          </m:e>
                          <m:sub>
                            <m:r>
                              <a:rPr lang="ro-RO" sz="3200" i="1">
                                <a:solidFill>
                                  <a:srgbClr val="FF0000"/>
                                </a:solidFill>
                                <a:latin typeface="Cambria Math"/>
                              </a:rPr>
                              <m:t>𝑎</m:t>
                            </m:r>
                          </m:sub>
                        </m:sSub>
                      </m:den>
                    </m:f>
                  </m:oMath>
                </a14:m>
                <a:r>
                  <a:rPr lang="ro-RO" sz="3200" dirty="0">
                    <a:solidFill>
                      <a:srgbClr val="FF0000"/>
                    </a:solidFill>
                  </a:rPr>
                  <a:t> = </a:t>
                </a:r>
                <a14:m>
                  <m:oMath xmlns:m="http://schemas.openxmlformats.org/officeDocument/2006/math">
                    <m:f>
                      <m:fPr>
                        <m:ctrlPr>
                          <a:rPr lang="en-US" sz="3200" i="1">
                            <a:solidFill>
                              <a:srgbClr val="FF0000"/>
                            </a:solidFill>
                            <a:latin typeface="Cambria Math"/>
                          </a:rPr>
                        </m:ctrlPr>
                      </m:fPr>
                      <m:num>
                        <m:r>
                          <a:rPr lang="ro-RO" sz="3200" i="1">
                            <a:solidFill>
                              <a:srgbClr val="FF0000"/>
                            </a:solidFill>
                            <a:latin typeface="Cambria Math"/>
                          </a:rPr>
                          <m:t>1000</m:t>
                        </m:r>
                      </m:num>
                      <m:den>
                        <m:r>
                          <a:rPr lang="ro-RO" sz="3200" i="1">
                            <a:solidFill>
                              <a:srgbClr val="FF0000"/>
                            </a:solidFill>
                            <a:latin typeface="Cambria Math"/>
                          </a:rPr>
                          <m:t>100</m:t>
                        </m:r>
                      </m:den>
                    </m:f>
                  </m:oMath>
                </a14:m>
                <a:r>
                  <a:rPr lang="ro-RO" sz="3200" dirty="0">
                    <a:solidFill>
                      <a:srgbClr val="FF0000"/>
                    </a:solidFill>
                  </a:rPr>
                  <a:t> = 10</a:t>
                </a:r>
                <a:endParaRPr lang="en-US" sz="3200" dirty="0">
                  <a:solidFill>
                    <a:srgbClr val="FF0000"/>
                  </a:solidFill>
                </a:endParaRPr>
              </a:p>
              <a:p>
                <a:pPr marL="137160" indent="0">
                  <a:buNone/>
                </a:pPr>
                <a:r>
                  <a:rPr lang="ro-RO" sz="3200" dirty="0">
                    <a:solidFill>
                      <a:srgbClr val="FF0000"/>
                    </a:solidFill>
                  </a:rPr>
                  <a:t>Rezistența de șunt va fi:</a:t>
                </a:r>
                <a:endParaRPr lang="en-US" sz="3200" dirty="0">
                  <a:solidFill>
                    <a:srgbClr val="FF0000"/>
                  </a:solidFill>
                </a:endParaRPr>
              </a:p>
              <a:p>
                <a:pPr marL="137160" indent="0">
                  <a:buNone/>
                </a:pPr>
                <a:r>
                  <a:rPr lang="ro-RO" sz="3200" dirty="0">
                    <a:solidFill>
                      <a:srgbClr val="FF0000"/>
                    </a:solidFill>
                  </a:rPr>
                  <a:t>r</a:t>
                </a:r>
                <a:r>
                  <a:rPr lang="ro-RO" sz="3200" baseline="-25000" dirty="0">
                    <a:solidFill>
                      <a:srgbClr val="FF0000"/>
                    </a:solidFill>
                  </a:rPr>
                  <a:t>s</a:t>
                </a:r>
                <a:r>
                  <a:rPr lang="ro-RO" sz="3200" dirty="0">
                    <a:solidFill>
                      <a:srgbClr val="FF0000"/>
                    </a:solidFill>
                  </a:rPr>
                  <a:t> = </a:t>
                </a:r>
                <a14:m>
                  <m:oMath xmlns:m="http://schemas.openxmlformats.org/officeDocument/2006/math">
                    <m:f>
                      <m:fPr>
                        <m:ctrlPr>
                          <a:rPr lang="en-US" sz="3200" i="1">
                            <a:solidFill>
                              <a:srgbClr val="FF0000"/>
                            </a:solidFill>
                            <a:latin typeface="Cambria Math"/>
                          </a:rPr>
                        </m:ctrlPr>
                      </m:fPr>
                      <m:num>
                        <m:sSub>
                          <m:sSubPr>
                            <m:ctrlPr>
                              <a:rPr lang="en-US" sz="3200" i="1">
                                <a:solidFill>
                                  <a:srgbClr val="FF0000"/>
                                </a:solidFill>
                                <a:latin typeface="Cambria Math"/>
                              </a:rPr>
                            </m:ctrlPr>
                          </m:sSubPr>
                          <m:e>
                            <m:r>
                              <a:rPr lang="ro-RO" sz="3200" i="1">
                                <a:solidFill>
                                  <a:srgbClr val="FF0000"/>
                                </a:solidFill>
                                <a:latin typeface="Cambria Math"/>
                              </a:rPr>
                              <m:t>𝑟</m:t>
                            </m:r>
                          </m:e>
                          <m:sub>
                            <m:r>
                              <a:rPr lang="ro-RO" sz="3200" i="1">
                                <a:solidFill>
                                  <a:srgbClr val="FF0000"/>
                                </a:solidFill>
                                <a:latin typeface="Cambria Math"/>
                              </a:rPr>
                              <m:t>𝑎</m:t>
                            </m:r>
                          </m:sub>
                        </m:sSub>
                      </m:num>
                      <m:den>
                        <m:r>
                          <a:rPr lang="ro-RO" sz="3200" i="1">
                            <a:solidFill>
                              <a:srgbClr val="FF0000"/>
                            </a:solidFill>
                            <a:latin typeface="Cambria Math"/>
                          </a:rPr>
                          <m:t>𝑛</m:t>
                        </m:r>
                        <m:r>
                          <a:rPr lang="ro-RO" sz="3200" i="1">
                            <a:solidFill>
                              <a:srgbClr val="FF0000"/>
                            </a:solidFill>
                            <a:latin typeface="Cambria Math"/>
                          </a:rPr>
                          <m:t>−1</m:t>
                        </m:r>
                      </m:den>
                    </m:f>
                  </m:oMath>
                </a14:m>
                <a:r>
                  <a:rPr lang="ro-RO" sz="3200" dirty="0">
                    <a:solidFill>
                      <a:srgbClr val="FF0000"/>
                    </a:solidFill>
                  </a:rPr>
                  <a:t> = </a:t>
                </a:r>
                <a14:m>
                  <m:oMath xmlns:m="http://schemas.openxmlformats.org/officeDocument/2006/math">
                    <m:f>
                      <m:fPr>
                        <m:ctrlPr>
                          <a:rPr lang="en-US" sz="3200" i="1">
                            <a:solidFill>
                              <a:srgbClr val="FF0000"/>
                            </a:solidFill>
                            <a:latin typeface="Cambria Math"/>
                          </a:rPr>
                        </m:ctrlPr>
                      </m:fPr>
                      <m:num>
                        <m:r>
                          <a:rPr lang="ro-RO" sz="3200" i="1">
                            <a:solidFill>
                              <a:srgbClr val="FF0000"/>
                            </a:solidFill>
                            <a:latin typeface="Cambria Math"/>
                          </a:rPr>
                          <m:t>72</m:t>
                        </m:r>
                      </m:num>
                      <m:den>
                        <m:r>
                          <a:rPr lang="ro-RO" sz="3200" i="1">
                            <a:solidFill>
                              <a:srgbClr val="FF0000"/>
                            </a:solidFill>
                            <a:latin typeface="Cambria Math"/>
                          </a:rPr>
                          <m:t>10−1</m:t>
                        </m:r>
                      </m:den>
                    </m:f>
                  </m:oMath>
                </a14:m>
                <a:r>
                  <a:rPr lang="ro-RO" sz="3200" dirty="0">
                    <a:solidFill>
                      <a:srgbClr val="FF0000"/>
                    </a:solidFill>
                  </a:rPr>
                  <a:t> = </a:t>
                </a:r>
                <a14:m>
                  <m:oMath xmlns:m="http://schemas.openxmlformats.org/officeDocument/2006/math">
                    <m:f>
                      <m:fPr>
                        <m:ctrlPr>
                          <a:rPr lang="en-US" sz="3200" i="1">
                            <a:solidFill>
                              <a:srgbClr val="FF0000"/>
                            </a:solidFill>
                            <a:latin typeface="Cambria Math"/>
                          </a:rPr>
                        </m:ctrlPr>
                      </m:fPr>
                      <m:num>
                        <m:r>
                          <a:rPr lang="ro-RO" sz="3200" i="1">
                            <a:solidFill>
                              <a:srgbClr val="FF0000"/>
                            </a:solidFill>
                            <a:latin typeface="Cambria Math"/>
                          </a:rPr>
                          <m:t>72</m:t>
                        </m:r>
                      </m:num>
                      <m:den>
                        <m:r>
                          <a:rPr lang="ro-RO" sz="3200" i="1">
                            <a:solidFill>
                              <a:srgbClr val="FF0000"/>
                            </a:solidFill>
                            <a:latin typeface="Cambria Math"/>
                          </a:rPr>
                          <m:t>9</m:t>
                        </m:r>
                      </m:den>
                    </m:f>
                    <m:r>
                      <a:rPr lang="ro-RO" sz="3200" i="1">
                        <a:solidFill>
                          <a:srgbClr val="FF0000"/>
                        </a:solidFill>
                        <a:latin typeface="Cambria Math"/>
                      </a:rPr>
                      <m:t>=</m:t>
                    </m:r>
                  </m:oMath>
                </a14:m>
                <a:r>
                  <a:rPr lang="ro-RO" sz="3200" dirty="0">
                    <a:solidFill>
                      <a:srgbClr val="FF0000"/>
                    </a:solidFill>
                  </a:rPr>
                  <a:t> 8 Ω</a:t>
                </a:r>
                <a:endParaRPr lang="en-US" sz="3200" dirty="0">
                  <a:solidFill>
                    <a:srgbClr val="FF0000"/>
                  </a:solidFill>
                </a:endParaRPr>
              </a:p>
              <a:p>
                <a:pPr marL="13716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838200"/>
                <a:ext cx="8229600" cy="5791200"/>
              </a:xfrm>
              <a:blipFill rotWithShape="1">
                <a:blip r:embed="rId2"/>
                <a:stretch>
                  <a:fillRect t="-2947"/>
                </a:stretch>
              </a:blipFill>
            </p:spPr>
            <p:txBody>
              <a:bodyPr/>
              <a:lstStyle/>
              <a:p>
                <a:r>
                  <a:rPr lang="en-US">
                    <a:noFill/>
                  </a:rPr>
                  <a:t> </a:t>
                </a:r>
              </a:p>
            </p:txBody>
          </p:sp>
        </mc:Fallback>
      </mc:AlternateContent>
    </p:spTree>
    <p:extLst>
      <p:ext uri="{BB962C8B-B14F-4D97-AF65-F5344CB8AC3E}">
        <p14:creationId xmlns:p14="http://schemas.microsoft.com/office/powerpoint/2010/main" val="860327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ro-RO" sz="3600" dirty="0" smtClean="0">
                <a:solidFill>
                  <a:schemeClr val="bg1"/>
                </a:solidFill>
              </a:rPr>
              <a:t>TRANSFORMATORUL DE CURENT</a:t>
            </a:r>
            <a:endParaRPr lang="en-US" sz="3600" dirty="0">
              <a:solidFill>
                <a:schemeClr val="bg1"/>
              </a:solidFill>
            </a:endParaRPr>
          </a:p>
        </p:txBody>
      </p:sp>
      <p:sp>
        <p:nvSpPr>
          <p:cNvPr id="3" name="Content Placeholder 2"/>
          <p:cNvSpPr>
            <a:spLocks noGrp="1"/>
          </p:cNvSpPr>
          <p:nvPr>
            <p:ph idx="1"/>
          </p:nvPr>
        </p:nvSpPr>
        <p:spPr>
          <a:xfrm>
            <a:off x="457200" y="914400"/>
            <a:ext cx="8229600" cy="5715000"/>
          </a:xfrm>
        </p:spPr>
        <p:txBody>
          <a:bodyPr/>
          <a:lstStyle/>
          <a:p>
            <a:pPr marL="137160" indent="0">
              <a:buNone/>
            </a:pPr>
            <a:r>
              <a:rPr lang="ro-RO" sz="3200" dirty="0">
                <a:solidFill>
                  <a:srgbClr val="FF0000"/>
                </a:solidFill>
              </a:rPr>
              <a:t>La măsurarea curenților alternativi care depășesc 50A, ajungând până la zeci de mii de amperi, se folosesc ampermetre de 5A sau de 1A împreună cu transformatoare de curent.</a:t>
            </a:r>
            <a:endParaRPr lang="en-US" sz="3200" dirty="0">
              <a:solidFill>
                <a:srgbClr val="FF0000"/>
              </a:solidFill>
            </a:endParaRPr>
          </a:p>
          <a:p>
            <a:pPr marL="137160" indent="0">
              <a:buNone/>
            </a:pPr>
            <a:endParaRPr lang="en-US" dirty="0"/>
          </a:p>
        </p:txBody>
      </p:sp>
      <p:pic>
        <p:nvPicPr>
          <p:cNvPr id="1026" name="Picture 2" descr="C:\Users\Alice\Pictures\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505200"/>
            <a:ext cx="71628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726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228600"/>
                <a:ext cx="8229600" cy="6248400"/>
              </a:xfrm>
            </p:spPr>
            <p:txBody>
              <a:bodyPr>
                <a:normAutofit fontScale="92500" lnSpcReduction="10000"/>
              </a:bodyPr>
              <a:lstStyle/>
              <a:p>
                <a:pPr marL="137160" indent="0">
                  <a:buNone/>
                </a:pPr>
                <a:r>
                  <a:rPr lang="ro-RO" sz="3200" dirty="0" smtClean="0">
                    <a:solidFill>
                      <a:srgbClr val="FF0000"/>
                    </a:solidFill>
                  </a:rPr>
                  <a:t>Raportul de transformare:</a:t>
                </a:r>
                <a:endParaRPr lang="en-US" sz="3200" dirty="0">
                  <a:solidFill>
                    <a:srgbClr val="FF0000"/>
                  </a:solidFill>
                </a:endParaRPr>
              </a:p>
              <a:p>
                <a:pPr marL="137160" indent="0" algn="ctr">
                  <a:buNone/>
                </a:pPr>
                <a:r>
                  <a:rPr lang="ro-RO" sz="3200" dirty="0">
                    <a:solidFill>
                      <a:srgbClr val="FF0000"/>
                    </a:solidFill>
                  </a:rPr>
                  <a:t>k</a:t>
                </a:r>
                <a:r>
                  <a:rPr lang="ro-RO" sz="3200" baseline="-25000" dirty="0">
                    <a:solidFill>
                      <a:srgbClr val="FF0000"/>
                    </a:solidFill>
                  </a:rPr>
                  <a:t>I</a:t>
                </a:r>
                <a:r>
                  <a:rPr lang="ro-RO" sz="3200" dirty="0">
                    <a:solidFill>
                      <a:srgbClr val="FF0000"/>
                    </a:solidFill>
                  </a:rPr>
                  <a:t> = </a:t>
                </a:r>
                <a14:m>
                  <m:oMath xmlns:m="http://schemas.openxmlformats.org/officeDocument/2006/math">
                    <m:f>
                      <m:fPr>
                        <m:ctrlPr>
                          <a:rPr lang="en-US" sz="3200" i="1">
                            <a:solidFill>
                              <a:srgbClr val="FF0000"/>
                            </a:solidFill>
                            <a:latin typeface="Cambria Math"/>
                          </a:rPr>
                        </m:ctrlPr>
                      </m:fPr>
                      <m:num>
                        <m:sSub>
                          <m:sSubPr>
                            <m:ctrlPr>
                              <a:rPr lang="en-US" sz="3200" i="1">
                                <a:solidFill>
                                  <a:srgbClr val="FF0000"/>
                                </a:solidFill>
                                <a:latin typeface="Cambria Math"/>
                              </a:rPr>
                            </m:ctrlPr>
                          </m:sSubPr>
                          <m:e>
                            <m:r>
                              <a:rPr lang="ro-RO" sz="3200" i="1">
                                <a:solidFill>
                                  <a:srgbClr val="FF0000"/>
                                </a:solidFill>
                                <a:latin typeface="Cambria Math"/>
                              </a:rPr>
                              <m:t>𝐼</m:t>
                            </m:r>
                          </m:e>
                          <m:sub>
                            <m:r>
                              <a:rPr lang="ro-RO" sz="3200" i="1">
                                <a:solidFill>
                                  <a:srgbClr val="FF0000"/>
                                </a:solidFill>
                                <a:latin typeface="Cambria Math"/>
                              </a:rPr>
                              <m:t>1</m:t>
                            </m:r>
                          </m:sub>
                        </m:sSub>
                      </m:num>
                      <m:den>
                        <m:sSub>
                          <m:sSubPr>
                            <m:ctrlPr>
                              <a:rPr lang="en-US" sz="3200" i="1">
                                <a:solidFill>
                                  <a:srgbClr val="FF0000"/>
                                </a:solidFill>
                                <a:latin typeface="Cambria Math"/>
                              </a:rPr>
                            </m:ctrlPr>
                          </m:sSubPr>
                          <m:e>
                            <m:r>
                              <a:rPr lang="ro-RO" sz="3200" i="1">
                                <a:solidFill>
                                  <a:srgbClr val="FF0000"/>
                                </a:solidFill>
                                <a:latin typeface="Cambria Math"/>
                              </a:rPr>
                              <m:t>𝐼</m:t>
                            </m:r>
                          </m:e>
                          <m:sub>
                            <m:r>
                              <a:rPr lang="ro-RO" sz="3200" i="1">
                                <a:solidFill>
                                  <a:srgbClr val="FF0000"/>
                                </a:solidFill>
                                <a:latin typeface="Cambria Math"/>
                              </a:rPr>
                              <m:t>2</m:t>
                            </m:r>
                          </m:sub>
                        </m:sSub>
                      </m:den>
                    </m:f>
                  </m:oMath>
                </a14:m>
                <a:r>
                  <a:rPr lang="ro-RO" sz="3200" dirty="0">
                    <a:solidFill>
                      <a:srgbClr val="FF0000"/>
                    </a:solidFill>
                  </a:rPr>
                  <a:t> = </a:t>
                </a:r>
                <a14:m>
                  <m:oMath xmlns:m="http://schemas.openxmlformats.org/officeDocument/2006/math">
                    <m:f>
                      <m:fPr>
                        <m:ctrlPr>
                          <a:rPr lang="en-US" sz="3200" i="1">
                            <a:solidFill>
                              <a:srgbClr val="FF0000"/>
                            </a:solidFill>
                            <a:latin typeface="Cambria Math"/>
                          </a:rPr>
                        </m:ctrlPr>
                      </m:fPr>
                      <m:num>
                        <m:sSub>
                          <m:sSubPr>
                            <m:ctrlPr>
                              <a:rPr lang="en-US" sz="3200" i="1">
                                <a:solidFill>
                                  <a:srgbClr val="FF0000"/>
                                </a:solidFill>
                                <a:latin typeface="Cambria Math"/>
                              </a:rPr>
                            </m:ctrlPr>
                          </m:sSubPr>
                          <m:e>
                            <m:r>
                              <a:rPr lang="ro-RO" sz="3200" i="1">
                                <a:solidFill>
                                  <a:srgbClr val="FF0000"/>
                                </a:solidFill>
                                <a:latin typeface="Cambria Math"/>
                              </a:rPr>
                              <m:t>𝑁</m:t>
                            </m:r>
                          </m:e>
                          <m:sub>
                            <m:r>
                              <a:rPr lang="ro-RO" sz="3200" i="1">
                                <a:solidFill>
                                  <a:srgbClr val="FF0000"/>
                                </a:solidFill>
                                <a:latin typeface="Cambria Math"/>
                              </a:rPr>
                              <m:t>1</m:t>
                            </m:r>
                          </m:sub>
                        </m:sSub>
                      </m:num>
                      <m:den>
                        <m:sSub>
                          <m:sSubPr>
                            <m:ctrlPr>
                              <a:rPr lang="en-US" sz="3200" i="1">
                                <a:solidFill>
                                  <a:srgbClr val="FF0000"/>
                                </a:solidFill>
                                <a:latin typeface="Cambria Math"/>
                              </a:rPr>
                            </m:ctrlPr>
                          </m:sSubPr>
                          <m:e>
                            <m:r>
                              <a:rPr lang="ro-RO" sz="3200" i="1">
                                <a:solidFill>
                                  <a:srgbClr val="FF0000"/>
                                </a:solidFill>
                                <a:latin typeface="Cambria Math"/>
                              </a:rPr>
                              <m:t>𝑁</m:t>
                            </m:r>
                          </m:e>
                          <m:sub>
                            <m:r>
                              <a:rPr lang="ro-RO" sz="3200" i="1">
                                <a:solidFill>
                                  <a:srgbClr val="FF0000"/>
                                </a:solidFill>
                                <a:latin typeface="Cambria Math"/>
                              </a:rPr>
                              <m:t>2</m:t>
                            </m:r>
                          </m:sub>
                        </m:sSub>
                      </m:den>
                    </m:f>
                  </m:oMath>
                </a14:m>
                <a:endParaRPr lang="en-US" sz="3200" dirty="0">
                  <a:solidFill>
                    <a:srgbClr val="FF0000"/>
                  </a:solidFill>
                </a:endParaRPr>
              </a:p>
              <a:p>
                <a:pPr marL="137160" indent="0">
                  <a:buNone/>
                </a:pPr>
                <a:endParaRPr lang="en-US" sz="3200" dirty="0">
                  <a:solidFill>
                    <a:srgbClr val="FF0000"/>
                  </a:solidFill>
                </a:endParaRPr>
              </a:p>
              <a:p>
                <a:pPr marL="137160" indent="0">
                  <a:buNone/>
                </a:pPr>
                <a:r>
                  <a:rPr lang="ro-RO" sz="3200" dirty="0">
                    <a:solidFill>
                      <a:srgbClr val="FF0000"/>
                    </a:solidFill>
                  </a:rPr>
                  <a:t>Marcarea bornelor: </a:t>
                </a:r>
                <a:endParaRPr lang="en-US" sz="3200" dirty="0">
                  <a:solidFill>
                    <a:srgbClr val="FF0000"/>
                  </a:solidFill>
                </a:endParaRPr>
              </a:p>
              <a:p>
                <a:pPr marL="137160" indent="0">
                  <a:buNone/>
                </a:pPr>
                <a:r>
                  <a:rPr lang="ro-RO" sz="3200" dirty="0">
                    <a:solidFill>
                      <a:srgbClr val="FF0000"/>
                    </a:solidFill>
                  </a:rPr>
                  <a:t>- pentru înfășurarea primară: borne marcate cu P</a:t>
                </a:r>
                <a:r>
                  <a:rPr lang="ro-RO" sz="3200" baseline="-25000" dirty="0">
                    <a:solidFill>
                      <a:srgbClr val="FF0000"/>
                    </a:solidFill>
                  </a:rPr>
                  <a:t>1</a:t>
                </a:r>
                <a:r>
                  <a:rPr lang="ro-RO" sz="3200" dirty="0">
                    <a:solidFill>
                      <a:srgbClr val="FF0000"/>
                    </a:solidFill>
                  </a:rPr>
                  <a:t>, P</a:t>
                </a:r>
                <a:r>
                  <a:rPr lang="ro-RO" sz="3200" baseline="-25000" dirty="0">
                    <a:solidFill>
                      <a:srgbClr val="FF0000"/>
                    </a:solidFill>
                  </a:rPr>
                  <a:t>2</a:t>
                </a:r>
                <a:r>
                  <a:rPr lang="ro-RO" sz="3200" dirty="0">
                    <a:solidFill>
                      <a:srgbClr val="FF0000"/>
                    </a:solidFill>
                  </a:rPr>
                  <a:t> sau K, L</a:t>
                </a:r>
                <a:endParaRPr lang="en-US" sz="3200" dirty="0">
                  <a:solidFill>
                    <a:srgbClr val="FF0000"/>
                  </a:solidFill>
                </a:endParaRPr>
              </a:p>
              <a:p>
                <a:pPr marL="137160" indent="0">
                  <a:buNone/>
                </a:pPr>
                <a:r>
                  <a:rPr lang="ro-RO" sz="3200" dirty="0" smtClean="0">
                    <a:solidFill>
                      <a:srgbClr val="FF0000"/>
                    </a:solidFill>
                  </a:rPr>
                  <a:t>- pentru </a:t>
                </a:r>
                <a:r>
                  <a:rPr lang="ro-RO" sz="3200" dirty="0">
                    <a:solidFill>
                      <a:srgbClr val="FF0000"/>
                    </a:solidFill>
                  </a:rPr>
                  <a:t>înfășurarea secundară: borne marcate cu S</a:t>
                </a:r>
                <a:r>
                  <a:rPr lang="ro-RO" sz="3200" baseline="-25000" dirty="0">
                    <a:solidFill>
                      <a:srgbClr val="FF0000"/>
                    </a:solidFill>
                  </a:rPr>
                  <a:t>1</a:t>
                </a:r>
                <a:r>
                  <a:rPr lang="ro-RO" sz="3200" dirty="0">
                    <a:solidFill>
                      <a:srgbClr val="FF0000"/>
                    </a:solidFill>
                  </a:rPr>
                  <a:t>, S</a:t>
                </a:r>
                <a:r>
                  <a:rPr lang="ro-RO" sz="3200" baseline="-25000" dirty="0">
                    <a:solidFill>
                      <a:srgbClr val="FF0000"/>
                    </a:solidFill>
                  </a:rPr>
                  <a:t>2</a:t>
                </a:r>
                <a:r>
                  <a:rPr lang="ro-RO" sz="3200" dirty="0">
                    <a:solidFill>
                      <a:srgbClr val="FF0000"/>
                    </a:solidFill>
                  </a:rPr>
                  <a:t> sau k, </a:t>
                </a:r>
                <a:r>
                  <a:rPr lang="ro-RO" sz="3200" dirty="0" smtClean="0">
                    <a:solidFill>
                      <a:srgbClr val="FF0000"/>
                    </a:solidFill>
                  </a:rPr>
                  <a:t>l</a:t>
                </a:r>
              </a:p>
              <a:p>
                <a:pPr marL="137160" indent="0">
                  <a:buNone/>
                </a:pPr>
                <a:r>
                  <a:rPr lang="ro-RO" sz="3200" dirty="0">
                    <a:solidFill>
                      <a:srgbClr val="FF0000"/>
                    </a:solidFill>
                  </a:rPr>
                  <a:t>Montarea în circuit:</a:t>
                </a:r>
                <a:endParaRPr lang="en-US" sz="3200" dirty="0">
                  <a:solidFill>
                    <a:srgbClr val="FF0000"/>
                  </a:solidFill>
                </a:endParaRPr>
              </a:p>
              <a:p>
                <a:pPr marL="137160" indent="0">
                  <a:buNone/>
                </a:pPr>
                <a:r>
                  <a:rPr lang="ro-RO" sz="3200" dirty="0">
                    <a:solidFill>
                      <a:srgbClr val="FF0000"/>
                    </a:solidFill>
                  </a:rPr>
                  <a:t>- borna P</a:t>
                </a:r>
                <a:r>
                  <a:rPr lang="ro-RO" sz="3200" baseline="-25000" dirty="0">
                    <a:solidFill>
                      <a:srgbClr val="FF0000"/>
                    </a:solidFill>
                  </a:rPr>
                  <a:t>1</a:t>
                </a:r>
                <a:r>
                  <a:rPr lang="ro-RO" sz="3200" dirty="0">
                    <a:solidFill>
                      <a:srgbClr val="FF0000"/>
                    </a:solidFill>
                  </a:rPr>
                  <a:t> sau K se leagă către sursă</a:t>
                </a:r>
                <a:endParaRPr lang="en-US" sz="3200" dirty="0">
                  <a:solidFill>
                    <a:srgbClr val="FF0000"/>
                  </a:solidFill>
                </a:endParaRPr>
              </a:p>
              <a:p>
                <a:pPr marL="137160" indent="0">
                  <a:buNone/>
                </a:pPr>
                <a:r>
                  <a:rPr lang="ro-RO" sz="3200" dirty="0">
                    <a:solidFill>
                      <a:srgbClr val="FF0000"/>
                    </a:solidFill>
                  </a:rPr>
                  <a:t>- borna S</a:t>
                </a:r>
                <a:r>
                  <a:rPr lang="ro-RO" sz="3200" baseline="-25000" dirty="0">
                    <a:solidFill>
                      <a:srgbClr val="FF0000"/>
                    </a:solidFill>
                  </a:rPr>
                  <a:t>1</a:t>
                </a:r>
                <a:r>
                  <a:rPr lang="ro-RO" sz="3200" dirty="0">
                    <a:solidFill>
                      <a:srgbClr val="FF0000"/>
                    </a:solidFill>
                  </a:rPr>
                  <a:t> sau k se leagă la bornele polarizate ale aparatelor de măsurat</a:t>
                </a:r>
                <a:endParaRPr lang="en-US" sz="3200" dirty="0">
                  <a:solidFill>
                    <a:srgbClr val="FF0000"/>
                  </a:solidFill>
                </a:endParaRPr>
              </a:p>
              <a:p>
                <a:pPr>
                  <a:buFontTx/>
                  <a:buChar char="-"/>
                </a:pPr>
                <a:endParaRPr lang="en-US" dirty="0"/>
              </a:p>
              <a:p>
                <a:pPr marL="13716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228600"/>
                <a:ext cx="8229600" cy="6248400"/>
              </a:xfrm>
              <a:blipFill rotWithShape="1">
                <a:blip r:embed="rId2"/>
                <a:stretch>
                  <a:fillRect t="-1951" r="-2815"/>
                </a:stretch>
              </a:blipFill>
            </p:spPr>
            <p:txBody>
              <a:bodyPr/>
              <a:lstStyle/>
              <a:p>
                <a:r>
                  <a:rPr lang="en-US">
                    <a:noFill/>
                  </a:rPr>
                  <a:t> </a:t>
                </a:r>
              </a:p>
            </p:txBody>
          </p:sp>
        </mc:Fallback>
      </mc:AlternateContent>
    </p:spTree>
    <p:extLst>
      <p:ext uri="{BB962C8B-B14F-4D97-AF65-F5344CB8AC3E}">
        <p14:creationId xmlns:p14="http://schemas.microsoft.com/office/powerpoint/2010/main" val="525228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pic>
        <p:nvPicPr>
          <p:cNvPr id="2050" name="Picture 2" descr="C:\Users\Alice\Pictures\a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914400"/>
            <a:ext cx="6858000"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470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227</TotalTime>
  <Words>269</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EXTINDEREA DOMENIULUI DE MĂSURĂ LA AMPERMETRE</vt:lpstr>
      <vt:lpstr>REZISTENȚA DE ȘUNT</vt:lpstr>
      <vt:lpstr>CALCULUL REZISTENȚEI DE ȘUNT</vt:lpstr>
      <vt:lpstr>APLICAȚIE</vt:lpstr>
      <vt:lpstr>TRANSFORMATORUL DE CURENT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EXTINDEREA DOMENIULUI DE MĂSURĂ LA AMPERMETRE</dc:title>
  <dc:creator>Alice</dc:creator>
  <cp:lastModifiedBy>Alice</cp:lastModifiedBy>
  <cp:revision>8</cp:revision>
  <dcterms:created xsi:type="dcterms:W3CDTF">2006-08-16T00:00:00Z</dcterms:created>
  <dcterms:modified xsi:type="dcterms:W3CDTF">2020-07-27T09:08:22Z</dcterms:modified>
</cp:coreProperties>
</file>